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EA56BE-C884-E279-0833-09D443295A94}" v="49" dt="2025-08-25T17:09:25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22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dette Renaud" userId="879368c7-8291-4421-899d-298050ada54a" providerId="ADAL" clId="{0C5463AD-A498-4890-9730-DA547BE91B0A}"/>
    <pc:docChg chg="custSel modSld modMainMaster">
      <pc:chgData name="Bernadette Renaud" userId="879368c7-8291-4421-899d-298050ada54a" providerId="ADAL" clId="{0C5463AD-A498-4890-9730-DA547BE91B0A}" dt="2025-06-04T16:30:50.144" v="44" actId="20577"/>
      <pc:docMkLst>
        <pc:docMk/>
      </pc:docMkLst>
      <pc:sldChg chg="modSp mod">
        <pc:chgData name="Bernadette Renaud" userId="879368c7-8291-4421-899d-298050ada54a" providerId="ADAL" clId="{0C5463AD-A498-4890-9730-DA547BE91B0A}" dt="2025-06-04T16:21:20.060" v="0" actId="122"/>
        <pc:sldMkLst>
          <pc:docMk/>
          <pc:sldMk cId="0" sldId="257"/>
        </pc:sldMkLst>
      </pc:sldChg>
      <pc:sldMasterChg chg="modSldLayout">
        <pc:chgData name="Bernadette Renaud" userId="879368c7-8291-4421-899d-298050ada54a" providerId="ADAL" clId="{0C5463AD-A498-4890-9730-DA547BE91B0A}" dt="2025-06-04T16:30:50.144" v="44" actId="20577"/>
        <pc:sldMasterMkLst>
          <pc:docMk/>
          <pc:sldMasterMk cId="2209977519" sldId="2147483648"/>
        </pc:sldMasterMkLst>
        <pc:sldLayoutChg chg="modSp mod">
          <pc:chgData name="Bernadette Renaud" userId="879368c7-8291-4421-899d-298050ada54a" providerId="ADAL" clId="{0C5463AD-A498-4890-9730-DA547BE91B0A}" dt="2025-06-04T16:30:50.144" v="44" actId="20577"/>
          <pc:sldLayoutMkLst>
            <pc:docMk/>
            <pc:sldMasterMk cId="2209977519" sldId="2147483648"/>
            <pc:sldLayoutMk cId="2614314258" sldId="2147483650"/>
          </pc:sldLayoutMkLst>
        </pc:sldLayoutChg>
      </pc:sldMasterChg>
    </pc:docChg>
  </pc:docChgLst>
  <pc:docChgLst>
    <pc:chgData name="Bernadette Renaud" userId="S::brenaud@uscar.org::879368c7-8291-4421-899d-298050ada54a" providerId="AD" clId="Web-{40EA56BE-C884-E279-0833-09D443295A94}"/>
    <pc:docChg chg="modSld">
      <pc:chgData name="Bernadette Renaud" userId="S::brenaud@uscar.org::879368c7-8291-4421-899d-298050ada54a" providerId="AD" clId="Web-{40EA56BE-C884-E279-0833-09D443295A94}" dt="2025-08-25T17:09:25.732" v="50" actId="20577"/>
      <pc:docMkLst>
        <pc:docMk/>
      </pc:docMkLst>
      <pc:sldChg chg="modSp">
        <pc:chgData name="Bernadette Renaud" userId="S::brenaud@uscar.org::879368c7-8291-4421-899d-298050ada54a" providerId="AD" clId="Web-{40EA56BE-C884-E279-0833-09D443295A94}" dt="2025-08-25T17:09:25.732" v="50" actId="20577"/>
        <pc:sldMkLst>
          <pc:docMk/>
          <pc:sldMk cId="81269688" sldId="258"/>
        </pc:sldMkLst>
        <pc:spChg chg="mod">
          <ac:chgData name="Bernadette Renaud" userId="S::brenaud@uscar.org::879368c7-8291-4421-899d-298050ada54a" providerId="AD" clId="Web-{40EA56BE-C884-E279-0833-09D443295A94}" dt="2025-08-25T17:09:25.732" v="50" actId="20577"/>
          <ac:spMkLst>
            <pc:docMk/>
            <pc:sldMk cId="81269688" sldId="258"/>
            <ac:spMk id="4" creationId="{C55BC9B7-BF01-106F-B93D-74CD1139FE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09175-82C9-4BC5-B92F-00002D0F0440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377AF-3E7E-48E4-90EE-1F275A1A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5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624-36B3-4ED9-9B79-F4C65706C0D3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Version: June 4,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1D72-8355-47FD-8FF7-02A262647B41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4C8C-5B51-48A8-B9B7-C0F9B649FD1D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0D9E-1E64-4989-8340-C8EE1ABA74EA}" type="datetime1">
              <a:rPr lang="en-US" smtClean="0"/>
              <a:t>8/25/2025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B63C-8533-40AB-A11B-B827FEA36EF2}" type="datetime1">
              <a:rPr lang="en-US" smtClean="0"/>
              <a:t>8/25/2025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D2D4-3CB5-480B-91D8-3A1EA7CD2FD8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00BF-4B57-4EF6-83A0-03D65FBBE039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28D4-777D-465D-B2D8-C514E0A0BC38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05-9B3E-4C30-B610-9270BD0B1052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E388-21F0-4A20-BA65-E9D96890D024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754C1-4D42-4AA6-8EB5-48236FBA1480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Version: June 4,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sz="2400" b="1" dirty="0"/>
              <a:t>Vectors of Undue Foreign Influence </a:t>
            </a:r>
            <a:br>
              <a:rPr lang="en-US" sz="2400" b="1" dirty="0"/>
            </a:br>
            <a:r>
              <a:rPr sz="2400" b="1" dirty="0"/>
              <a:t>and Their Impact on Risk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The following</a:t>
            </a:r>
            <a:r>
              <a:rPr sz="2000" dirty="0"/>
              <a:t> chart maps five key vectors—Financial Ties, Research Collaboration, Personnel Exchanges, Technology Transfer, and Cyber Intrusions—to four major areas of impact: </a:t>
            </a:r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sz="2000" dirty="0"/>
              <a:t>Data Security</a:t>
            </a:r>
            <a:r>
              <a:rPr lang="en-US" sz="2000" dirty="0"/>
              <a:t> – Threats to the confidentiality and integrity of sensitive data.</a:t>
            </a:r>
          </a:p>
          <a:p>
            <a:pPr marL="800100" lvl="1" indent="-342900">
              <a:buFont typeface="+mj-lt"/>
              <a:buAutoNum type="arabicPeriod"/>
            </a:pPr>
            <a:r>
              <a:rPr sz="2000" dirty="0"/>
              <a:t>Research Integrity</a:t>
            </a:r>
            <a:r>
              <a:rPr lang="en-US" sz="2000" dirty="0"/>
              <a:t> – Influence on the objectivity and reliability of research.</a:t>
            </a:r>
          </a:p>
          <a:p>
            <a:pPr marL="800100" lvl="1" indent="-342900">
              <a:buFont typeface="+mj-lt"/>
              <a:buAutoNum type="arabicPeriod"/>
            </a:pPr>
            <a:r>
              <a:rPr sz="2000" dirty="0"/>
              <a:t>National Security</a:t>
            </a:r>
            <a:r>
              <a:rPr lang="en-US" sz="2000" dirty="0"/>
              <a:t> – Exposure of critical technologies and strategic vulnerabilities</a:t>
            </a:r>
          </a:p>
          <a:p>
            <a:pPr marL="800100" lvl="1" indent="-342900">
              <a:buFont typeface="+mj-lt"/>
              <a:buAutoNum type="arabicPeriod"/>
            </a:pPr>
            <a:r>
              <a:rPr sz="2000" dirty="0"/>
              <a:t>Compliance</a:t>
            </a:r>
            <a:r>
              <a:rPr lang="en-US" sz="2000" dirty="0"/>
              <a:t> – Legal and regulatory risks, including violations of funding and cybersecurity laws.</a:t>
            </a:r>
            <a:endParaRPr sz="2000" dirty="0"/>
          </a:p>
          <a:p>
            <a:endParaRPr sz="2000" dirty="0"/>
          </a:p>
          <a:p>
            <a:r>
              <a:rPr sz="2000" dirty="0"/>
              <a:t>Each cell highlights a specific risk or consequence associated with that vector. This mapping helps identify where </a:t>
            </a:r>
            <a:r>
              <a:rPr lang="en-US" sz="2000" dirty="0"/>
              <a:t>potential </a:t>
            </a:r>
            <a:r>
              <a:rPr sz="2000" dirty="0"/>
              <a:t>vulnerabilities may lie and prioritize mitigation strategies.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66E09D-0317-9477-D1B8-64BCD4A5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b="1" dirty="0"/>
              <a:t>Vectors of Undue Foreign Influence </a:t>
            </a:r>
            <a:br>
              <a:rPr lang="en-US" sz="2400" b="1" dirty="0"/>
            </a:br>
            <a:r>
              <a:rPr lang="en-US" sz="2400" b="1" dirty="0"/>
              <a:t>and Their Impact on Risk Evaluation</a:t>
            </a:r>
            <a:endParaRPr sz="2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467999"/>
              </p:ext>
            </p:extLst>
          </p:nvPr>
        </p:nvGraphicFramePr>
        <p:xfrm>
          <a:off x="457200" y="1339850"/>
          <a:ext cx="8229600" cy="5250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900">
                <a:tc rowSpan="2">
                  <a:txBody>
                    <a:bodyPr/>
                    <a:lstStyle/>
                    <a:p>
                      <a:pPr algn="ctr"/>
                      <a:r>
                        <a:rPr sz="1600" dirty="0"/>
                        <a:t>Vectors</a:t>
                      </a:r>
                      <a:r>
                        <a:rPr lang="en-US" sz="1600" dirty="0"/>
                        <a:t> of Influence</a:t>
                      </a:r>
                      <a:endParaRPr sz="16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Potential Risks to Areas of Impact</a:t>
                      </a:r>
                      <a:endParaRPr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chemeClr val="bg1"/>
                          </a:solidFill>
                        </a:rPr>
                        <a:t>Data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Security</a:t>
                      </a:r>
                      <a:endParaRPr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chemeClr val="bg1"/>
                          </a:solidFill>
                        </a:rPr>
                        <a:t>Research Integrity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chemeClr val="bg1"/>
                          </a:solidFill>
                        </a:rPr>
                        <a:t>National Security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chemeClr val="bg1"/>
                          </a:solidFill>
                        </a:rPr>
                        <a:t>Compliance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0927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600" dirty="0"/>
                        <a:t>Financial Ties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Data compromise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Distortion of research agendas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Espionage or technology theft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Conflicts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600" dirty="0"/>
                        <a:t>Research Collaboration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Exposure / Access to Proprietary Data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Distortion of research agendas</a:t>
                      </a:r>
                      <a:r>
                        <a:rPr lang="en-US" sz="1600" dirty="0"/>
                        <a:t> / Manipulation of Outcomes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</a:t>
                      </a:r>
                      <a:r>
                        <a:rPr sz="1600" dirty="0"/>
                        <a:t>echnology theft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Ethical Concerns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600" dirty="0"/>
                        <a:t>Personnel Exchanges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Insider Threats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Research Bias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Security Breaches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Disclosure Issues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600" dirty="0"/>
                        <a:t>Technology Transfer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Loss of Intellectual Property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Altered Research Focus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Strategic Vulnerabilities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Legal Violations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600" dirty="0"/>
                        <a:t>Cyber Intrusions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</a:t>
                      </a:r>
                      <a:r>
                        <a:rPr sz="1600" dirty="0"/>
                        <a:t>ata </a:t>
                      </a:r>
                      <a:r>
                        <a:rPr lang="en-US" sz="1600" dirty="0"/>
                        <a:t>B</a:t>
                      </a:r>
                      <a:r>
                        <a:rPr sz="1600" dirty="0"/>
                        <a:t>reaches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Tampering with Research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Cyber </a:t>
                      </a:r>
                      <a:r>
                        <a:rPr sz="1600" dirty="0"/>
                        <a:t>Espionage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Non-compliance with Cybersecurity Protocols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A06CA-3F0D-6CAA-1338-34C49B70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59BFB9-149D-E86A-6F4B-48D2170186A0}"/>
              </a:ext>
            </a:extLst>
          </p:cNvPr>
          <p:cNvSpPr>
            <a:spLocks noGrp="1"/>
          </p:cNvSpPr>
          <p:nvPr/>
        </p:nvSpPr>
        <p:spPr>
          <a:xfrm>
            <a:off x="457200" y="503237"/>
            <a:ext cx="8229600" cy="1008063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3200" b="1" dirty="0"/>
              <a:t>Summary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5BC9B7-BF01-106F-B93D-74CD1139FE1B}"/>
              </a:ext>
            </a:extLst>
          </p:cNvPr>
          <p:cNvSpPr>
            <a:spLocks noGrp="1"/>
          </p:cNvSpPr>
          <p:nvPr/>
        </p:nvSpPr>
        <p:spPr>
          <a:xfrm>
            <a:off x="457200" y="18287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It is essential for organizations engaged in research and development to understand and effectively manage these vectors, as doing so is critical to:</a:t>
            </a:r>
            <a:endParaRPr lang="en-US" sz="2800" dirty="0"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endParaRPr sz="28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dirty="0"/>
              <a:t>Safeguarding research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Protecting national interests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Maintaining public trust in institutions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Ensuring compliance with federal or international regulations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01472-9462-6481-8D33-394F07179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Version: June 4, 2025</a:t>
            </a:r>
          </a:p>
        </p:txBody>
      </p:sp>
    </p:spTree>
    <p:extLst>
      <p:ext uri="{BB962C8B-B14F-4D97-AF65-F5344CB8AC3E}">
        <p14:creationId xmlns:p14="http://schemas.microsoft.com/office/powerpoint/2010/main" val="81269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12BCF3CBCEF0418BC399BC62728A01" ma:contentTypeVersion="3" ma:contentTypeDescription="Create a new document." ma:contentTypeScope="" ma:versionID="d24478078a29f02f341eab07aaee5add">
  <xsd:schema xmlns:xsd="http://www.w3.org/2001/XMLSchema" xmlns:xs="http://www.w3.org/2001/XMLSchema" xmlns:p="http://schemas.microsoft.com/office/2006/metadata/properties" xmlns:ns2="091aa42b-1190-4818-86bb-4218998e500a" targetNamespace="http://schemas.microsoft.com/office/2006/metadata/properties" ma:root="true" ma:fieldsID="c9928f560741cabfd29856d24dbd5834" ns2:_="">
    <xsd:import namespace="091aa42b-1190-4818-86bb-4218998e50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aa42b-1190-4818-86bb-4218998e5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5CE77F-9ADA-43D0-A246-E7A4AC24AE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1aa42b-1190-4818-86bb-4218998e50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8B0EA5-4B2E-4ECD-A7AD-DB32F835D37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EA7BDB6-9B3A-4B8D-88EF-389CB6F16F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268</Words>
  <Application>Microsoft Office PowerPoint</Application>
  <PresentationFormat>On-screen Show (4:3)</PresentationFormat>
  <Paragraphs>50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Vectors of Undue Foreign Influence  and Their Impact on Risk Evaluation</vt:lpstr>
      <vt:lpstr>Vectors of Undue Foreign Influence  and Their Impact on Risk Evaluation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Bernadette Renaud</dc:creator>
  <cp:keywords/>
  <dc:description>generated using python-pptx</dc:description>
  <cp:lastModifiedBy>Bernadette Renaud</cp:lastModifiedBy>
  <cp:revision>16</cp:revision>
  <dcterms:created xsi:type="dcterms:W3CDTF">2013-01-27T09:14:16Z</dcterms:created>
  <dcterms:modified xsi:type="dcterms:W3CDTF">2025-08-25T17:09:27Z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0x0101009712BCF3CBCEF0418BC399BC62728A01</vt:lpwstr>
  </property>
</Properties>
</file>