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9" r:id="rId3"/>
    <p:sldId id="286" r:id="rId4"/>
    <p:sldId id="267" r:id="rId5"/>
    <p:sldId id="287" r:id="rId6"/>
    <p:sldId id="269" r:id="rId7"/>
    <p:sldId id="271" r:id="rId8"/>
    <p:sldId id="278" r:id="rId9"/>
    <p:sldId id="280" r:id="rId10"/>
    <p:sldId id="284" r:id="rId11"/>
    <p:sldId id="282" r:id="rId12"/>
    <p:sldId id="283" r:id="rId13"/>
    <p:sldId id="275" r:id="rId14"/>
    <p:sldId id="285" r:id="rId1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ber, Kim" initials="GK" lastIdx="7" clrIdx="0">
    <p:extLst>
      <p:ext uri="{19B8F6BF-5375-455C-9EA6-DF929625EA0E}">
        <p15:presenceInfo xmlns:p15="http://schemas.microsoft.com/office/powerpoint/2012/main" userId="S-1-5-21-2844929807-1687724802-988633214-167834" providerId="AD"/>
      </p:ext>
    </p:extLst>
  </p:cmAuthor>
  <p:cmAuthor id="2" name="Goldstone, Michael" initials="GM" lastIdx="29" clrIdx="1">
    <p:extLst>
      <p:ext uri="{19B8F6BF-5375-455C-9EA6-DF929625EA0E}">
        <p15:presenceInfo xmlns:p15="http://schemas.microsoft.com/office/powerpoint/2012/main" userId="S-1-5-21-2844929807-1687724802-988633214-167782" providerId="AD"/>
      </p:ext>
    </p:extLst>
  </p:cmAuthor>
  <p:cmAuthor id="3" name="Lavergne, Pamela" initials="LP" lastIdx="32" clrIdx="2">
    <p:extLst>
      <p:ext uri="{19B8F6BF-5375-455C-9EA6-DF929625EA0E}">
        <p15:presenceInfo xmlns:p15="http://schemas.microsoft.com/office/powerpoint/2012/main" userId="S-1-5-21-2844929807-1687724802-988633214-1677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38112"/>
    <a:srgbClr val="5F99B4"/>
    <a:srgbClr val="FBBB8A"/>
    <a:srgbClr val="7FB394"/>
    <a:srgbClr val="3A9011"/>
    <a:srgbClr val="666666"/>
    <a:srgbClr val="FFCC00"/>
    <a:srgbClr val="519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1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C5D8177-E0C4-4038-AC33-EF9F6ED56CB5}" type="datetime1">
              <a:rPr lang="en-US" altLang="en-US"/>
              <a:pPr/>
              <a:t>12/13/2017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0317C6D-4B9E-4080-98DD-4A858FCDBE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86483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F843166-6CF6-499D-89A2-2216C46FC2E7}" type="datetime1">
              <a:rPr lang="en-US" altLang="en-US"/>
              <a:pPr/>
              <a:t>12/13/2017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C15B010-7E61-474F-A3DA-291951D94D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327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76275"/>
            <a:ext cx="9144000" cy="282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6" name="Picture 14" descr="EERE identifier_vert_2017_top bleed_B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81"/>
          <a:stretch>
            <a:fillRect/>
          </a:stretch>
        </p:blipFill>
        <p:spPr bwMode="auto">
          <a:xfrm>
            <a:off x="647700" y="0"/>
            <a:ext cx="1857375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photo coll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4148138"/>
            <a:ext cx="9166226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530961" y="1544720"/>
            <a:ext cx="8269754" cy="13813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282B2E"/>
                </a:solidFill>
                <a:latin typeface="+mj-lt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554669" y="2976351"/>
            <a:ext cx="4171052" cy="331125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82B2E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559105" y="3424166"/>
            <a:ext cx="2849177" cy="288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>
                <a:solidFill>
                  <a:srgbClr val="282B2E"/>
                </a:solidFill>
                <a:latin typeface="+mn-lt"/>
                <a:cs typeface="Arial"/>
              </a:defRPr>
            </a:lvl1pPr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1058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358211" y="1046531"/>
            <a:ext cx="8427200" cy="537070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9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375019" y="1677981"/>
            <a:ext cx="4129746" cy="4267200"/>
          </a:xfrm>
          <a:prstGeom prst="rect">
            <a:avLst/>
          </a:prstGeom>
        </p:spPr>
        <p:txBody>
          <a:bodyPr/>
          <a:lstStyle>
            <a:lvl1pPr marL="182880" indent="-182880">
              <a:defRPr sz="2200" b="0" baseline="0"/>
            </a:lvl1pPr>
            <a:lvl2pPr>
              <a:buSzPct val="80000"/>
              <a:buFont typeface="Courier New" pitchFamily="49" charset="0"/>
              <a:buChar char="o"/>
              <a:defRPr lang="en-US" sz="2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buFont typeface="Calibri" pitchFamily="34" charset="0"/>
              <a:buChar char="–"/>
              <a:defRPr sz="2000"/>
            </a:lvl3pPr>
            <a:lvl4pPr>
              <a:buFont typeface="Wingdings" pitchFamily="2" charset="2"/>
              <a:buChar char="§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737846" y="1677981"/>
            <a:ext cx="4249271" cy="4267200"/>
          </a:xfrm>
          <a:prstGeom prst="rect">
            <a:avLst/>
          </a:prstGeom>
        </p:spPr>
        <p:txBody>
          <a:bodyPr/>
          <a:lstStyle>
            <a:lvl1pPr marL="182880" indent="-182880">
              <a:defRPr sz="2200" b="0"/>
            </a:lvl1pPr>
            <a:lvl2pPr>
              <a:buSzPct val="80000"/>
              <a:buFont typeface="Courier New" pitchFamily="49" charset="0"/>
              <a:buChar char="o"/>
              <a:defRPr sz="2200"/>
            </a:lvl2pPr>
            <a:lvl3pPr>
              <a:buFont typeface="Calibri" pitchFamily="34" charset="0"/>
              <a:buChar char="–"/>
              <a:defRPr sz="2000"/>
            </a:lvl3pPr>
            <a:lvl4pPr>
              <a:buFont typeface="Wingdings" pitchFamily="2" charset="2"/>
              <a:buChar char="§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75019" y="1068381"/>
            <a:ext cx="4122276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737846" y="1068381"/>
            <a:ext cx="4249271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5717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0"/>
          </p:nvPr>
        </p:nvSpPr>
        <p:spPr>
          <a:xfrm>
            <a:off x="365775" y="1045595"/>
            <a:ext cx="7575460" cy="524464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4887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76275"/>
            <a:ext cx="9144000" cy="282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89456"/>
            <a:ext cx="9144000" cy="8127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257084"/>
            <a:ext cx="9143999" cy="1150564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123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47725"/>
            <a:ext cx="9144000" cy="570388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81438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0"/>
          </p:nvPr>
        </p:nvSpPr>
        <p:spPr>
          <a:xfrm>
            <a:off x="358211" y="1046531"/>
            <a:ext cx="8427200" cy="53707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408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847725"/>
            <a:ext cx="9144000" cy="570388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81438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375019" y="1677981"/>
            <a:ext cx="4129746" cy="4267200"/>
          </a:xfrm>
          <a:prstGeom prst="rect">
            <a:avLst/>
          </a:prstGeom>
        </p:spPr>
        <p:txBody>
          <a:bodyPr/>
          <a:lstStyle>
            <a:lvl1pPr marL="182880" indent="-182880">
              <a:defRPr sz="2200" b="0" baseline="0">
                <a:solidFill>
                  <a:srgbClr val="FFFFFF"/>
                </a:solidFill>
              </a:defRPr>
            </a:lvl1pPr>
            <a:lvl2pPr>
              <a:buSzPct val="80000"/>
              <a:buFont typeface="Courier New" pitchFamily="49" charset="0"/>
              <a:buChar char="o"/>
              <a:defRPr lang="en-US" sz="220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>
              <a:buFont typeface="Calibri" pitchFamily="34" charset="0"/>
              <a:buChar char="–"/>
              <a:defRPr sz="2000">
                <a:solidFill>
                  <a:srgbClr val="FFFFFF"/>
                </a:solidFill>
              </a:defRPr>
            </a:lvl3pPr>
            <a:lvl4pPr>
              <a:buFont typeface="Wingdings" pitchFamily="2" charset="2"/>
              <a:buChar char="§"/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737846" y="1677981"/>
            <a:ext cx="4249271" cy="4267200"/>
          </a:xfrm>
          <a:prstGeom prst="rect">
            <a:avLst/>
          </a:prstGeom>
        </p:spPr>
        <p:txBody>
          <a:bodyPr/>
          <a:lstStyle>
            <a:lvl1pPr marL="182880" indent="-182880">
              <a:defRPr sz="2200" b="0">
                <a:solidFill>
                  <a:srgbClr val="FFFFFF"/>
                </a:solidFill>
              </a:defRPr>
            </a:lvl1pPr>
            <a:lvl2pPr>
              <a:buSzPct val="80000"/>
              <a:buFont typeface="Courier New" pitchFamily="49" charset="0"/>
              <a:buChar char="o"/>
              <a:defRPr sz="2200">
                <a:solidFill>
                  <a:srgbClr val="FFFFFF"/>
                </a:solidFill>
              </a:defRPr>
            </a:lvl2pPr>
            <a:lvl3pPr>
              <a:buFont typeface="Calibri" pitchFamily="34" charset="0"/>
              <a:buChar char="–"/>
              <a:defRPr sz="2000">
                <a:solidFill>
                  <a:srgbClr val="FFFFFF"/>
                </a:solidFill>
              </a:defRPr>
            </a:lvl3pPr>
            <a:lvl4pPr>
              <a:buFont typeface="Wingdings" pitchFamily="2" charset="2"/>
              <a:buChar char="§"/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75019" y="1068381"/>
            <a:ext cx="4122276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4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737846" y="1068381"/>
            <a:ext cx="4249271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4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7892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47725"/>
            <a:ext cx="9144000" cy="570388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81438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hart Placeholder 6"/>
          <p:cNvSpPr>
            <a:spLocks noGrp="1"/>
          </p:cNvSpPr>
          <p:nvPr>
            <p:ph type="chart" sz="quarter" idx="10"/>
          </p:nvPr>
        </p:nvSpPr>
        <p:spPr>
          <a:xfrm>
            <a:off x="365775" y="1045595"/>
            <a:ext cx="7575460" cy="524464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15078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551613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389188"/>
            <a:ext cx="9144000" cy="812800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lang="en-US" sz="3300" b="1" kern="1200" dirty="0" smtClean="0">
                <a:solidFill>
                  <a:schemeClr val="accent5"/>
                </a:solidFill>
                <a:latin typeface="+mj-lt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>
                <a:solidFill>
                  <a:srgbClr val="FFFFFF"/>
                </a:solidFill>
              </a:rPr>
              <a:t>Click to edit Master title style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257084"/>
            <a:ext cx="9143999" cy="1150564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2184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816100" y="6578600"/>
            <a:ext cx="7327900" cy="284163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2" name="Rectangle 11"/>
          <p:cNvSpPr>
            <a:spLocks/>
          </p:cNvSpPr>
          <p:nvPr/>
        </p:nvSpPr>
        <p:spPr>
          <a:xfrm flipH="1">
            <a:off x="0" y="6578600"/>
            <a:ext cx="1825625" cy="284163"/>
          </a:xfrm>
          <a:prstGeom prst="rect">
            <a:avLst/>
          </a:prstGeom>
          <a:solidFill>
            <a:srgbClr val="3A90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60363" y="-38100"/>
            <a:ext cx="87249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4" name="Text Placeholder 9"/>
          <p:cNvSpPr txBox="1">
            <a:spLocks/>
          </p:cNvSpPr>
          <p:nvPr/>
        </p:nvSpPr>
        <p:spPr>
          <a:xfrm>
            <a:off x="8691563" y="6605588"/>
            <a:ext cx="452437" cy="2413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fld id="{E0A66168-9183-46D0-9484-4334C7960B08}" type="slidenum">
              <a:rPr lang="en-US" altLang="en-US" sz="900">
                <a:solidFill>
                  <a:srgbClr val="FFFFFF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pPr algn="ctr" eaLnBrk="1" hangingPunct="1">
                <a:lnSpc>
                  <a:spcPct val="9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US" altLang="en-US" sz="900">
              <a:solidFill>
                <a:srgbClr val="FFFFFF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 flipH="1" flipV="1">
            <a:off x="0" y="787400"/>
            <a:ext cx="9144000" cy="28575"/>
          </a:xfrm>
          <a:prstGeom prst="rect">
            <a:avLst/>
          </a:prstGeom>
          <a:solidFill>
            <a:schemeClr val="accent5"/>
          </a:solidFill>
          <a:ln>
            <a:solidFill>
              <a:srgbClr val="3A90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025" y="6596063"/>
            <a:ext cx="4945063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950" dirty="0">
                <a:solidFill>
                  <a:schemeClr val="bg1"/>
                </a:solidFill>
                <a:latin typeface="+mj-lt"/>
                <a:ea typeface="ＭＳ Ｐゴシック" pitchFamily="-106" charset="-128"/>
                <a:cs typeface="ＭＳ Ｐゴシック" pitchFamily="-106" charset="-128"/>
              </a:rPr>
              <a:t>U.S. DEPARTMENT OF ENERGY       OFFICE OF ENERGY EFFICIENCY &amp; RENEWABLE ENERGY</a:t>
            </a:r>
          </a:p>
        </p:txBody>
      </p:sp>
      <p:sp>
        <p:nvSpPr>
          <p:cNvPr id="1032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360363" y="104775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6" r:id="rId2"/>
    <p:sldLayoutId id="2147483737" r:id="rId3"/>
    <p:sldLayoutId id="2147483738" r:id="rId4"/>
    <p:sldLayoutId id="2147483740" r:id="rId5"/>
    <p:sldLayoutId id="2147483741" r:id="rId6"/>
    <p:sldLayoutId id="2147483742" r:id="rId7"/>
    <p:sldLayoutId id="2147483743" r:id="rId8"/>
    <p:sldLayoutId id="2147483744" r:id="rId9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lang="en-US" sz="3300" b="1" kern="1200" dirty="0">
          <a:solidFill>
            <a:srgbClr val="007934"/>
          </a:solidFill>
          <a:latin typeface="+mj-lt"/>
          <a:ea typeface="ヒラギノ角ゴ Pro W3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7934"/>
          </a:solidFill>
          <a:latin typeface="Franklin Gothic Medium" charset="0"/>
          <a:ea typeface="ヒラギノ角ゴ Pro W3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7934"/>
          </a:solidFill>
          <a:latin typeface="Franklin Gothic Medium" charset="0"/>
          <a:ea typeface="ヒラギノ角ゴ Pro W3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7934"/>
          </a:solidFill>
          <a:latin typeface="Franklin Gothic Medium" charset="0"/>
          <a:ea typeface="ヒラギノ角ゴ Pro W3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7934"/>
          </a:solidFill>
          <a:latin typeface="Franklin Gothic Medium" charset="0"/>
          <a:ea typeface="ヒラギノ角ゴ Pro W3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7934"/>
          </a:solidFill>
          <a:latin typeface="Franklin Gothic Medium" charset="0"/>
          <a:ea typeface="ヒラギノ角ゴ Pro W3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7934"/>
          </a:solidFill>
          <a:latin typeface="Franklin Gothic Medium" charset="0"/>
          <a:ea typeface="ヒラギノ角ゴ Pro W3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7934"/>
          </a:solidFill>
          <a:latin typeface="Franklin Gothic Medium" charset="0"/>
          <a:ea typeface="ヒラギノ角ゴ Pro W3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7934"/>
          </a:solidFill>
          <a:latin typeface="Franklin Gothic Medium" charset="0"/>
          <a:ea typeface="ヒラギノ角ゴ Pro W3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rgbClr val="282B2E"/>
          </a:solidFill>
          <a:latin typeface="+mj-lt"/>
          <a:ea typeface="ヒラギノ角ゴ Pro W3" charset="0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282B2E"/>
          </a:solidFill>
          <a:latin typeface="+mn-lt"/>
          <a:ea typeface="ヒラギノ角ゴ Pro W3" charset="0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rgbClr val="282B2E"/>
          </a:solidFill>
          <a:latin typeface="+mn-lt"/>
          <a:ea typeface="ヒラギノ角ゴ Pro W3" charset="0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282B2E"/>
          </a:solidFill>
          <a:latin typeface="+mn-lt"/>
          <a:ea typeface="ヒラギノ角ゴ Pro W3" charset="0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282B2E"/>
          </a:solidFill>
          <a:latin typeface="+mn-lt"/>
          <a:ea typeface="ヒラギノ角ゴ Pro W3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10" Type="http://schemas.openxmlformats.org/officeDocument/2006/relationships/slide" Target="slide13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caa.mi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ubtitle 2"/>
          <p:cNvSpPr>
            <a:spLocks noGrp="1"/>
          </p:cNvSpPr>
          <p:nvPr>
            <p:ph type="subTitle" idx="1"/>
          </p:nvPr>
        </p:nvSpPr>
        <p:spPr>
          <a:xfrm>
            <a:off x="530225" y="1544638"/>
            <a:ext cx="8270875" cy="1381125"/>
          </a:xfrm>
        </p:spPr>
        <p:txBody>
          <a:bodyPr>
            <a:normAutofit/>
          </a:bodyPr>
          <a:lstStyle/>
          <a:p>
            <a:pPr algn="ctr"/>
            <a:endParaRPr lang="en-US" altLang="en-US" sz="1200" dirty="0" smtClean="0">
              <a:ea typeface="ヒラギノ角ゴ Pro W3" pitchFamily="19" charset="-128"/>
            </a:endParaRPr>
          </a:p>
          <a:p>
            <a:pPr algn="ctr"/>
            <a:r>
              <a:rPr lang="en-US" altLang="en-US" dirty="0" smtClean="0">
                <a:ea typeface="ヒラギノ角ゴ Pro W3" pitchFamily="19" charset="-128"/>
              </a:rPr>
              <a:t>Accounting System Requirements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92776" y="2976563"/>
            <a:ext cx="7402287" cy="757237"/>
          </a:xfrm>
        </p:spPr>
        <p:txBody>
          <a:bodyPr rtlCol="0">
            <a:normAutofit/>
          </a:bodyPr>
          <a:lstStyle/>
          <a:p>
            <a:pPr algn="just">
              <a:defRPr/>
            </a:pPr>
            <a:r>
              <a:rPr lang="en-US" dirty="0" smtClean="0">
                <a:ea typeface="+mn-ea"/>
              </a:rPr>
              <a:t>The information in this presentation are the expressed views of the Department of Energy (DOE) and not necessarily the views of other Federal Agencies.</a:t>
            </a:r>
            <a:endParaRPr dirty="0"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Accounting System Requirements</a:t>
            </a:r>
            <a:endParaRPr altLang="en-US" dirty="0" smtClean="0">
              <a:ea typeface="ヒラギノ角ゴ Pro W3" pitchFamily="19" charset="-128"/>
            </a:endParaRPr>
          </a:p>
        </p:txBody>
      </p:sp>
      <p:sp>
        <p:nvSpPr>
          <p:cNvPr id="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en-US" sz="1800" dirty="0" smtClean="0">
                <a:ea typeface="ヒラギノ角ゴ Pro W3" pitchFamily="19" charset="-128"/>
              </a:rPr>
              <a:t>       </a:t>
            </a:r>
            <a:r>
              <a:rPr lang="en-US" altLang="en-US" sz="1800" b="1" dirty="0" smtClean="0">
                <a:ea typeface="ヒラギノ角ゴ Pro W3" pitchFamily="19" charset="-128"/>
              </a:rPr>
              <a:t>		Table of Contents							</a:t>
            </a:r>
            <a:r>
              <a:rPr lang="en-US" altLang="en-US" sz="1800" b="1" dirty="0">
                <a:ea typeface="ヒラギノ角ゴ Pro W3" pitchFamily="19" charset="-128"/>
              </a:rPr>
              <a:t>	</a:t>
            </a:r>
            <a:r>
              <a:rPr lang="en-US" altLang="en-US" sz="1800" b="1" dirty="0" smtClean="0">
                <a:ea typeface="ヒラギノ角ゴ Pro W3" pitchFamily="19" charset="-128"/>
              </a:rPr>
              <a:t>     Page</a:t>
            </a:r>
          </a:p>
          <a:p>
            <a:pPr marL="0" indent="0" algn="just">
              <a:buNone/>
            </a:pPr>
            <a:endParaRPr lang="en-US" altLang="en-US" sz="1000" dirty="0" smtClean="0">
              <a:ea typeface="ヒラギノ角ゴ Pro W3" pitchFamily="19" charset="-128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en-US" sz="1400" dirty="0">
                <a:ea typeface="ヒラギノ角ゴ Pro W3" pitchFamily="19" charset="-128"/>
              </a:rPr>
              <a:t>	</a:t>
            </a:r>
            <a:r>
              <a:rPr lang="en-US" altLang="en-US" sz="1600" dirty="0" smtClean="0">
                <a:ea typeface="ヒラギノ角ゴ Pro W3" pitchFamily="19" charset="-128"/>
              </a:rPr>
              <a:t>	</a:t>
            </a:r>
            <a:r>
              <a:rPr lang="en-US" altLang="en-US" sz="1600" dirty="0" smtClean="0">
                <a:ea typeface="ヒラギノ角ゴ Pro W3" pitchFamily="19" charset="-128"/>
                <a:hlinkClick r:id="rId2" action="ppaction://hlinksldjump"/>
              </a:rPr>
              <a:t>Pre-Selection</a:t>
            </a:r>
            <a:r>
              <a:rPr lang="en-US" altLang="en-US" sz="1600" dirty="0" smtClean="0">
                <a:ea typeface="ヒラギノ角ゴ Pro W3" pitchFamily="19" charset="-128"/>
              </a:rPr>
              <a:t> …………………………………………………………………….	 3</a:t>
            </a:r>
          </a:p>
          <a:p>
            <a:pPr marL="400050" lvl="1" indent="0" algn="just">
              <a:lnSpc>
                <a:spcPct val="150000"/>
              </a:lnSpc>
              <a:buNone/>
            </a:pPr>
            <a:r>
              <a:rPr lang="en-US" altLang="en-US" sz="1600" dirty="0" smtClean="0">
                <a:latin typeface="+mj-lt"/>
                <a:ea typeface="ヒラギノ角ゴ Pro W3" pitchFamily="19" charset="-128"/>
              </a:rPr>
              <a:t>		</a:t>
            </a:r>
            <a:r>
              <a:rPr lang="en-US" altLang="en-US" sz="1600" dirty="0" smtClean="0">
                <a:latin typeface="+mj-lt"/>
                <a:ea typeface="ヒラギノ角ゴ Pro W3" pitchFamily="19" charset="-128"/>
                <a:hlinkClick r:id="rId3" action="ppaction://hlinksldjump"/>
              </a:rPr>
              <a:t>Post-Section:  Accounting System Checklist </a:t>
            </a:r>
            <a:r>
              <a:rPr lang="en-US" altLang="en-US" sz="1600" dirty="0" smtClean="0">
                <a:latin typeface="+mj-lt"/>
                <a:ea typeface="ヒラギノ角ゴ Pro W3" pitchFamily="19" charset="-128"/>
              </a:rPr>
              <a:t>.……………………..	 4</a:t>
            </a:r>
          </a:p>
          <a:p>
            <a:pPr marL="400050" lvl="1" indent="0" algn="just">
              <a:lnSpc>
                <a:spcPct val="150000"/>
              </a:lnSpc>
              <a:buNone/>
            </a:pPr>
            <a:r>
              <a:rPr lang="en-US" altLang="en-US" sz="1600" dirty="0" smtClean="0">
                <a:latin typeface="+mj-lt"/>
                <a:ea typeface="ヒラギノ角ゴ Pro W3" pitchFamily="19" charset="-128"/>
              </a:rPr>
              <a:t>		</a:t>
            </a:r>
            <a:r>
              <a:rPr lang="en-US" altLang="en-US" sz="1600" dirty="0" smtClean="0">
                <a:latin typeface="+mj-lt"/>
                <a:ea typeface="ヒラギノ角ゴ Pro W3" pitchFamily="19" charset="-128"/>
                <a:hlinkClick r:id="rId4" action="ppaction://hlinksldjump"/>
              </a:rPr>
              <a:t>Acceptable Accounting System </a:t>
            </a:r>
            <a:r>
              <a:rPr lang="en-US" altLang="en-US" sz="1600" dirty="0" smtClean="0">
                <a:latin typeface="+mj-lt"/>
                <a:ea typeface="ヒラギノ角ゴ Pro W3" pitchFamily="19" charset="-128"/>
              </a:rPr>
              <a:t>………………………..………………… 	 6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en-US" sz="1600" dirty="0" smtClean="0">
                <a:ea typeface="ヒラギノ角ゴ Pro W3" pitchFamily="19" charset="-128"/>
              </a:rPr>
              <a:t>		</a:t>
            </a:r>
            <a:r>
              <a:rPr lang="en-US" altLang="en-US" sz="1600" dirty="0" smtClean="0">
                <a:ea typeface="ヒラギノ角ゴ Pro W3" pitchFamily="19" charset="-128"/>
                <a:hlinkClick r:id="rId5" action="ppaction://hlinksldjump"/>
              </a:rPr>
              <a:t>Cost Allocation: Direct vs. Indirect</a:t>
            </a:r>
            <a:r>
              <a:rPr lang="en-US" altLang="en-US" sz="1600" dirty="0" smtClean="0">
                <a:ea typeface="ヒラギノ角ゴ Pro W3" pitchFamily="19" charset="-128"/>
              </a:rPr>
              <a:t> …………………..…………………	 7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en-US" sz="1600" dirty="0" smtClean="0">
                <a:ea typeface="ヒラギノ角ゴ Pro W3" pitchFamily="19" charset="-128"/>
              </a:rPr>
              <a:t>		</a:t>
            </a:r>
            <a:r>
              <a:rPr lang="en-US" altLang="en-US" sz="1600" dirty="0" smtClean="0">
                <a:ea typeface="ヒラギノ角ゴ Pro W3" pitchFamily="19" charset="-128"/>
                <a:hlinkClick r:id="rId6" action="ppaction://hlinksldjump"/>
              </a:rPr>
              <a:t>Award Costs</a:t>
            </a:r>
            <a:r>
              <a:rPr lang="en-US" altLang="en-US" sz="1600" u="sng" dirty="0" smtClean="0">
                <a:ea typeface="ヒラギノ角ゴ Pro W3" pitchFamily="19" charset="-128"/>
                <a:hlinkClick r:id="rId6" action="ppaction://hlinksldjump"/>
              </a:rPr>
              <a:t>:</a:t>
            </a:r>
            <a:r>
              <a:rPr lang="en-US" altLang="en-US" sz="1600" u="sng" dirty="0" smtClean="0">
                <a:solidFill>
                  <a:srgbClr val="338112"/>
                </a:solidFill>
                <a:ea typeface="ヒラギノ角ゴ Pro W3" pitchFamily="19" charset="-128"/>
                <a:hlinkClick r:id="rId6" action="ppaction://hlinksldjump"/>
              </a:rPr>
              <a:t> </a:t>
            </a:r>
            <a:r>
              <a:rPr lang="en-US" altLang="en-US" sz="1600" u="sng" dirty="0" smtClean="0">
                <a:solidFill>
                  <a:srgbClr val="008000"/>
                </a:solidFill>
                <a:ea typeface="ヒラギノ角ゴ Pro W3" pitchFamily="19" charset="-128"/>
              </a:rPr>
              <a:t>Allowable</a:t>
            </a:r>
            <a:r>
              <a:rPr lang="en-US" altLang="en-US" sz="1600" dirty="0" smtClean="0">
                <a:solidFill>
                  <a:srgbClr val="008000"/>
                </a:solidFill>
                <a:ea typeface="ヒラギノ角ゴ Pro W3" pitchFamily="19" charset="-128"/>
              </a:rPr>
              <a:t> </a:t>
            </a:r>
            <a:r>
              <a:rPr lang="en-US" altLang="en-US" sz="1600" dirty="0" smtClean="0">
                <a:ea typeface="ヒラギノ角ゴ Pro W3" pitchFamily="19" charset="-128"/>
              </a:rPr>
              <a:t>………………………………………….………….	 8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en-US" sz="1600" dirty="0" smtClean="0">
                <a:ea typeface="ヒラギノ角ゴ Pro W3" pitchFamily="19" charset="-128"/>
              </a:rPr>
              <a:t>		</a:t>
            </a:r>
            <a:r>
              <a:rPr lang="en-US" altLang="en-US" sz="1600" dirty="0" smtClean="0">
                <a:ea typeface="ヒラギノ角ゴ Pro W3" pitchFamily="19" charset="-128"/>
                <a:hlinkClick r:id="rId7" action="ppaction://hlinksldjump"/>
              </a:rPr>
              <a:t>Award Costs:  Reasonable &amp; Allocable</a:t>
            </a:r>
            <a:r>
              <a:rPr lang="en-US" altLang="en-US" sz="1600" dirty="0" smtClean="0">
                <a:ea typeface="ヒラギノ角ゴ Pro W3" pitchFamily="19" charset="-128"/>
              </a:rPr>
              <a:t> ..…………………………….	 9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en-US" sz="1600" dirty="0" smtClean="0">
                <a:ea typeface="ヒラギノ角ゴ Pro W3" pitchFamily="19" charset="-128"/>
              </a:rPr>
              <a:t>		</a:t>
            </a:r>
            <a:r>
              <a:rPr lang="en-US" altLang="en-US" sz="1600" dirty="0" smtClean="0">
                <a:ea typeface="ヒラギノ角ゴ Pro W3" pitchFamily="19" charset="-128"/>
                <a:hlinkClick r:id="rId8" action="ppaction://hlinksldjump"/>
              </a:rPr>
              <a:t>Award Costs:  Unallowable </a:t>
            </a:r>
            <a:r>
              <a:rPr lang="en-US" altLang="en-US" sz="1600" dirty="0" smtClean="0">
                <a:ea typeface="ヒラギノ角ゴ Pro W3" pitchFamily="19" charset="-128"/>
              </a:rPr>
              <a:t>.…………………………………………….....	10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en-US" sz="1600" dirty="0" smtClean="0">
                <a:ea typeface="ヒラギノ角ゴ Pro W3" pitchFamily="19" charset="-128"/>
              </a:rPr>
              <a:t>		</a:t>
            </a:r>
            <a:r>
              <a:rPr lang="en-US" altLang="en-US" sz="1600" dirty="0" smtClean="0">
                <a:ea typeface="ヒラギノ角ゴ Pro W3" pitchFamily="19" charset="-128"/>
                <a:hlinkClick r:id="rId9" action="ppaction://hlinksldjump"/>
              </a:rPr>
              <a:t>Labor System:  Timekeeping</a:t>
            </a:r>
            <a:r>
              <a:rPr lang="en-US" altLang="en-US" sz="1600" dirty="0">
                <a:ea typeface="ヒラギノ角ゴ Pro W3" pitchFamily="19" charset="-128"/>
                <a:hlinkClick r:id="rId9" action="ppaction://hlinksldjump"/>
              </a:rPr>
              <a:t> </a:t>
            </a:r>
            <a:r>
              <a:rPr lang="en-US" altLang="en-US" sz="1600" dirty="0" smtClean="0">
                <a:ea typeface="ヒラギノ角ゴ Pro W3" pitchFamily="19" charset="-128"/>
              </a:rPr>
              <a:t>……………………………………………… 	11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en-US" sz="1600" dirty="0">
                <a:ea typeface="ヒラギノ角ゴ Pro W3" pitchFamily="19" charset="-128"/>
              </a:rPr>
              <a:t>	</a:t>
            </a:r>
            <a:r>
              <a:rPr lang="en-US" altLang="en-US" sz="1600" dirty="0" smtClean="0">
                <a:ea typeface="ヒラギノ角ゴ Pro W3" pitchFamily="19" charset="-128"/>
              </a:rPr>
              <a:t>	</a:t>
            </a:r>
            <a:r>
              <a:rPr lang="en-US" altLang="en-US" sz="1600" dirty="0" smtClean="0">
                <a:ea typeface="ヒラギノ角ゴ Pro W3" pitchFamily="19" charset="-128"/>
                <a:hlinkClick r:id="rId10" action="ppaction://hlinksldjump"/>
              </a:rPr>
              <a:t>Additional Information</a:t>
            </a:r>
            <a:r>
              <a:rPr lang="en-US" altLang="en-US" sz="1600" dirty="0" smtClean="0">
                <a:ea typeface="ヒラギノ角ゴ Pro W3" pitchFamily="19" charset="-128"/>
              </a:rPr>
              <a:t> ………………………………………………………. 	13</a:t>
            </a:r>
            <a:r>
              <a:rPr lang="en-US" altLang="en-US" sz="1400" dirty="0" smtClean="0">
                <a:ea typeface="ヒラギノ角ゴ Pro W3" pitchFamily="19" charset="-128"/>
              </a:rPr>
              <a:t>																</a:t>
            </a:r>
          </a:p>
          <a:p>
            <a:pPr marL="0" indent="0" algn="just">
              <a:buNone/>
            </a:pPr>
            <a:endParaRPr lang="en-US" altLang="en-US" sz="3200" dirty="0" smtClean="0">
              <a:ea typeface="ヒラギノ角ゴ Pro W3" pitchFamily="1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Pre-Selection</a:t>
            </a:r>
            <a:endParaRPr altLang="en-US" dirty="0" smtClean="0">
              <a:ea typeface="ヒラギノ角ゴ Pro W3" pitchFamily="19" charset="-128"/>
            </a:endParaRPr>
          </a:p>
        </p:txBody>
      </p:sp>
      <p:sp>
        <p:nvSpPr>
          <p:cNvPr id="1126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The </a:t>
            </a:r>
            <a:r>
              <a:rPr lang="en-US" altLang="en-US" sz="2800" dirty="0" smtClean="0">
                <a:latin typeface="Calibri" panose="020F0502020204030204" pitchFamily="34" charset="0"/>
                <a:ea typeface="ヒラギノ角ゴ Pro W3" pitchFamily="19" charset="-128"/>
              </a:rPr>
              <a:t>DOE requires Recipients </a:t>
            </a:r>
            <a:r>
              <a:rPr lang="en-US" altLang="en-US" sz="2800" dirty="0">
                <a:latin typeface="Calibri" panose="020F0502020204030204" pitchFamily="34" charset="0"/>
                <a:ea typeface="ヒラギノ角ゴ Pro W3" pitchFamily="19" charset="-128"/>
              </a:rPr>
              <a:t>have a fully functional Accounting System to verify all project costs billed to the </a:t>
            </a:r>
            <a:r>
              <a:rPr lang="en-US" altLang="en-US" sz="2800" dirty="0" smtClean="0">
                <a:latin typeface="Calibri" panose="020F0502020204030204" pitchFamily="34" charset="0"/>
                <a:ea typeface="ヒラギノ角ゴ Pro W3" pitchFamily="19" charset="-128"/>
              </a:rPr>
              <a:t>Government are reasonable, allocable and allowable.  </a:t>
            </a:r>
            <a:endParaRPr lang="en-US" altLang="en-US" sz="2800" dirty="0">
              <a:latin typeface="Calibri" panose="020F0502020204030204" pitchFamily="34" charset="0"/>
              <a:ea typeface="ヒラギノ角ゴ Pro W3" pitchFamily="19" charset="-128"/>
            </a:endParaRPr>
          </a:p>
          <a:p>
            <a:pPr marL="0" indent="0" algn="just">
              <a:buNone/>
            </a:pPr>
            <a:endParaRPr lang="en-US" sz="2800" dirty="0" smtClean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2800" dirty="0" smtClean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2800" dirty="0" smtClean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Calibri" panose="020F0502020204030204" pitchFamily="34" charset="0"/>
              </a:rPr>
              <a:t>It is highly recommended Recipients secure the services of an accounting consultant or employee who is familiar </a:t>
            </a:r>
            <a:r>
              <a:rPr lang="en-US" sz="2800" dirty="0">
                <a:latin typeface="Calibri" panose="020F0502020204030204" pitchFamily="34" charset="0"/>
              </a:rPr>
              <a:t>with Federal Government Accounting Standards. </a:t>
            </a:r>
            <a:endParaRPr lang="en-US" sz="2800" dirty="0" smtClean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072" y="2743199"/>
            <a:ext cx="1079498" cy="89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6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Post-Selection: Accounting System Checklist</a:t>
            </a:r>
            <a:endParaRPr altLang="en-US" dirty="0" smtClean="0">
              <a:ea typeface="ヒラギノ角ゴ Pro W3" pitchFamily="19" charset="-128"/>
            </a:endParaRPr>
          </a:p>
        </p:txBody>
      </p:sp>
      <p:sp>
        <p:nvSpPr>
          <p:cNvPr id="1126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Recipients shall complete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Pre-award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Survey which includes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Accounting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 </a:t>
            </a: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Checklist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The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hecklist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identifies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items required for an adequate Accounting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ystem, as applicable, and include: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Segregation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direct costs from indirect costs.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Identification and accumulation of direct costs by project.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logical and consistent method for the allocation of indirect costs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intermediate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final cost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objectives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such as the DOE award, internal project or other direct activity of the Recipient.  Defined under 2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CFR 200.44 and 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CFR 200.60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Accumulation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costs under general ledger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timekeeping system that identifies employees’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labor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intermediate and final cost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objective.   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labor distribution system that charges direct and indirect labor to appropriate cost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objective. </a:t>
            </a:r>
            <a:endParaRPr lang="en-US" sz="2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98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Post-Selection: Accounting System Checklist</a:t>
            </a:r>
            <a:endParaRPr altLang="en-US" dirty="0" smtClean="0">
              <a:ea typeface="ヒラギノ角ゴ Pro W3" pitchFamily="19" charset="-128"/>
            </a:endParaRPr>
          </a:p>
        </p:txBody>
      </p:sp>
      <p:sp>
        <p:nvSpPr>
          <p:cNvPr id="1126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Continued…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AutoNum type="alphaLcPeriod" startAt="7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Interim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determination of costs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charged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a project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through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routine 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postings (at least monthly)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Ledger accounts.</a:t>
            </a:r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AutoNum type="alphaLcPeriod" startAt="8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Excluding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costs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not allowable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terms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2 CFR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200,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Section E, 48 CFR 31.205,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other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provisions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514350" lvl="0" indent="-514350">
              <a:spcBef>
                <a:spcPts val="0"/>
              </a:spcBef>
              <a:spcAft>
                <a:spcPts val="0"/>
              </a:spcAft>
              <a:buAutoNum type="romanLcPeriod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Identification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costs by project line item (as if each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were a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separate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514350" lvl="0" indent="-514350">
              <a:spcBef>
                <a:spcPts val="0"/>
              </a:spcBef>
              <a:spcAft>
                <a:spcPts val="0"/>
              </a:spcAft>
              <a:buAutoNum type="romanLcPeriod"/>
            </a:pPr>
            <a:endParaRPr lang="en-US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>
              <a:spcBef>
                <a:spcPts val="0"/>
              </a:spcBef>
              <a:spcAft>
                <a:spcPts val="0"/>
              </a:spcAft>
              <a:buAutoNum type="romanLcPeriod"/>
            </a:pPr>
            <a:endParaRPr lang="en-US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Recipients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not have 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Accounting System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meets 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requirements, the DOE may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reimburse costs until the 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Recipient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implements an adequate 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Accounting System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45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Acceptable Accounting System</a:t>
            </a:r>
            <a:endParaRPr altLang="en-US" dirty="0" smtClean="0">
              <a:ea typeface="ヒラギノ角ゴ Pro W3" pitchFamily="19" charset="-128"/>
            </a:endParaRPr>
          </a:p>
        </p:txBody>
      </p:sp>
      <p:sp>
        <p:nvSpPr>
          <p:cNvPr id="1126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en-US" sz="2400" dirty="0" smtClean="0">
                <a:latin typeface="Calibri" panose="020F0502020204030204" pitchFamily="34" charset="0"/>
                <a:ea typeface="ヒラギノ角ゴ Pro W3" pitchFamily="19" charset="-128"/>
              </a:rPr>
              <a:t>An acceptable Accounting </a:t>
            </a:r>
            <a:r>
              <a:rPr lang="en-US" altLang="en-US" sz="2400" dirty="0">
                <a:latin typeface="Calibri" panose="020F0502020204030204" pitchFamily="34" charset="0"/>
                <a:ea typeface="ヒラギノ角ゴ Pro W3" pitchFamily="19" charset="-128"/>
              </a:rPr>
              <a:t>S</a:t>
            </a:r>
            <a:r>
              <a:rPr lang="en-US" altLang="en-US" sz="2400" dirty="0" smtClean="0">
                <a:latin typeface="Calibri" panose="020F0502020204030204" pitchFamily="34" charset="0"/>
                <a:ea typeface="ヒラギノ角ゴ Pro W3" pitchFamily="19" charset="-128"/>
              </a:rPr>
              <a:t>ystem </a:t>
            </a:r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complies with the criteria to </a:t>
            </a:r>
            <a:r>
              <a:rPr lang="en-US" altLang="en-US" sz="2400" dirty="0" smtClean="0">
                <a:latin typeface="Calibri" panose="020F0502020204030204" pitchFamily="34" charset="0"/>
                <a:ea typeface="ヒラギノ角ゴ Pro W3" pitchFamily="19" charset="-128"/>
              </a:rPr>
              <a:t>provide reasonable assurance that:</a:t>
            </a:r>
            <a:endParaRPr lang="en-US" altLang="en-US" sz="1200" dirty="0" smtClean="0">
              <a:latin typeface="Calibri" panose="020F0502020204030204" pitchFamily="34" charset="0"/>
              <a:ea typeface="ヒラギノ角ゴ Pro W3" pitchFamily="19" charset="-128"/>
            </a:endParaRPr>
          </a:p>
          <a:p>
            <a:pPr marL="571500" indent="-571500" algn="just">
              <a:lnSpc>
                <a:spcPct val="150000"/>
              </a:lnSpc>
              <a:buAutoNum type="romanLcParenBoth"/>
            </a:pPr>
            <a:r>
              <a:rPr lang="en-US" altLang="en-US" sz="2000" dirty="0" smtClean="0">
                <a:latin typeface="Calibri" panose="020F0502020204030204" pitchFamily="34" charset="0"/>
                <a:ea typeface="ヒラギノ角ゴ Pro W3" pitchFamily="19" charset="-128"/>
              </a:rPr>
              <a:t>Applicable laws and regulations are complied with</a:t>
            </a:r>
            <a:r>
              <a:rPr lang="en-US" alt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; *</a:t>
            </a:r>
          </a:p>
          <a:p>
            <a:pPr marL="571500" indent="-571500" algn="just">
              <a:buAutoNum type="romanLcParenBoth"/>
            </a:pPr>
            <a:r>
              <a:rPr lang="en-US" alt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The accounting for project costs and cost data are reliable; and</a:t>
            </a:r>
          </a:p>
          <a:p>
            <a:pPr marL="571500" indent="-571500" algn="just">
              <a:buAutoNum type="romanLcParenBoth"/>
            </a:pPr>
            <a:r>
              <a:rPr lang="en-US" alt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Risk of misallocation and mischarges are minimized.</a:t>
            </a:r>
          </a:p>
          <a:p>
            <a:pPr marL="0" indent="0" algn="just">
              <a:buNone/>
            </a:pPr>
            <a:endParaRPr lang="en-US" altLang="en-US" sz="20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marL="0" indent="0" algn="just">
              <a:buNone/>
            </a:pPr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The </a:t>
            </a:r>
            <a:r>
              <a:rPr lang="en-US" altLang="en-US" sz="24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</a:t>
            </a:r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ccounting </a:t>
            </a:r>
            <a:r>
              <a:rPr lang="en-US" altLang="en-US" sz="24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S</a:t>
            </a:r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ystem </a:t>
            </a:r>
            <a:r>
              <a:rPr lang="en-US" altLang="en-US" sz="24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must be able to accumulate and report </a:t>
            </a:r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all costs </a:t>
            </a:r>
            <a:r>
              <a:rPr lang="en-US" altLang="en-US" sz="24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for </a:t>
            </a:r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DOE Award(s), which follows this logic:</a:t>
            </a:r>
            <a:endParaRPr lang="en-US" altLang="en-US" sz="2400" dirty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marL="0" indent="0" algn="just">
              <a:buNone/>
            </a:pP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	- </a:t>
            </a:r>
            <a:r>
              <a:rPr lang="en-US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Direct costs of the award, </a:t>
            </a:r>
            <a:r>
              <a:rPr lang="en-US" alt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plus</a:t>
            </a:r>
          </a:p>
          <a:p>
            <a:pPr marL="0" indent="0" algn="just">
              <a:buNone/>
            </a:pPr>
            <a:r>
              <a:rPr lang="en-US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	- </a:t>
            </a:r>
            <a:r>
              <a:rPr lang="en-US" alt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 Allocation </a:t>
            </a:r>
            <a:r>
              <a:rPr lang="en-US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of applicable indirect costs, </a:t>
            </a:r>
            <a:r>
              <a:rPr lang="en-US" alt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less</a:t>
            </a:r>
          </a:p>
          <a:p>
            <a:pPr marL="0" indent="0" algn="just">
              <a:buNone/>
            </a:pPr>
            <a:r>
              <a:rPr lang="en-US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	- </a:t>
            </a:r>
            <a:r>
              <a:rPr lang="en-US" alt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 Unallowable costs</a:t>
            </a:r>
          </a:p>
          <a:p>
            <a:pPr marL="0" indent="0" algn="just">
              <a:buNone/>
            </a:pPr>
            <a:endParaRPr lang="en-US" altLang="en-US" sz="2000" dirty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marL="0" indent="0" algn="just">
              <a:buNone/>
            </a:pPr>
            <a:r>
              <a:rPr lang="en-US" altLang="en-US" sz="16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* Reference 2 CFR 200 and 48 CFR Federal Acquisition Regulations (FAR) for For-Profit Entities.</a:t>
            </a:r>
          </a:p>
        </p:txBody>
      </p:sp>
    </p:spTree>
    <p:extLst>
      <p:ext uri="{BB962C8B-B14F-4D97-AF65-F5344CB8AC3E}">
        <p14:creationId xmlns:p14="http://schemas.microsoft.com/office/powerpoint/2010/main" val="30383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Cost Allocation:  Direct vs. Indirect</a:t>
            </a:r>
            <a:endParaRPr altLang="en-US" dirty="0" smtClean="0">
              <a:ea typeface="ヒラギノ角ゴ Pro W3" pitchFamily="19" charset="-128"/>
            </a:endParaRPr>
          </a:p>
        </p:txBody>
      </p:sp>
      <p:sp>
        <p:nvSpPr>
          <p:cNvPr id="1126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An acceptable Accounting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S</a:t>
            </a:r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ystem requires identification and accumulation of direct and, if allocated, indirect costs by award.</a:t>
            </a:r>
          </a:p>
          <a:p>
            <a:pPr marL="0" indent="0" algn="just">
              <a:buNone/>
            </a:pPr>
            <a:endParaRPr lang="en-US" altLang="en-US" sz="10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algn="just"/>
            <a:r>
              <a:rPr lang="en-US" alt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 </a:t>
            </a:r>
            <a:r>
              <a:rPr lang="en-US" altLang="en-US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Direct Cost </a:t>
            </a:r>
            <a:r>
              <a:rPr lang="en-US" alt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is defined under 2 CFR 200.413 as ‘any cost that is identified specifically with a particular final cost objective, such as the Federal Award.’  Costs that directly contribute to an activity identified in the Statement of Project Objectives and do not support any other activity. </a:t>
            </a:r>
            <a:endParaRPr lang="en-US" altLang="en-US" sz="2000" b="1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marL="0" indent="0" algn="just">
              <a:buNone/>
            </a:pPr>
            <a:endParaRPr lang="en-US" altLang="en-US" sz="2000" b="1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algn="just"/>
            <a:r>
              <a:rPr lang="en-US" alt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An </a:t>
            </a:r>
            <a:r>
              <a:rPr lang="en-US" alt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I</a:t>
            </a:r>
            <a:r>
              <a:rPr lang="en-US" altLang="en-US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ndirect </a:t>
            </a:r>
            <a:r>
              <a:rPr lang="en-US" alt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C</a:t>
            </a:r>
            <a:r>
              <a:rPr lang="en-US" altLang="en-US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ost </a:t>
            </a:r>
            <a:r>
              <a:rPr lang="en-US" alt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is defined under 2 CFR 200.56 as ‘costs </a:t>
            </a:r>
            <a:r>
              <a:rPr lang="en-US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incurred for a common or joint purpose benefitting more than one cost </a:t>
            </a:r>
            <a:r>
              <a:rPr lang="en-US" alt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objective.’  It cannot be readily contributable to any specific project activity. (Also </a:t>
            </a:r>
            <a:r>
              <a:rPr lang="en-US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reference 2 CFR 200.414</a:t>
            </a:r>
            <a:r>
              <a:rPr lang="en-US" altLang="en-US" sz="20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)</a:t>
            </a:r>
            <a:r>
              <a:rPr lang="en-US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.</a:t>
            </a:r>
            <a:endParaRPr lang="en-US" altLang="en-US" sz="2000" b="1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marL="0" indent="0" algn="just">
              <a:buNone/>
            </a:pPr>
            <a:endParaRPr lang="en-US" altLang="en-US" sz="2800" b="1" dirty="0" smtClean="0">
              <a:ea typeface="ヒラギノ角ゴ Pro W3" pitchFamily="1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762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Award Costs</a:t>
            </a:r>
            <a:r>
              <a:rPr lang="en-US" altLang="en-US" sz="3200" dirty="0" smtClean="0">
                <a:ea typeface="ヒラギノ角ゴ Pro W3" pitchFamily="19" charset="-128"/>
              </a:rPr>
              <a:t>: Allowable</a:t>
            </a:r>
            <a:endParaRPr altLang="en-US" sz="3200" dirty="0" smtClean="0">
              <a:ea typeface="ヒラギノ角ゴ Pro W3" pitchFamily="19" charset="-128"/>
            </a:endParaRPr>
          </a:p>
        </p:txBody>
      </p:sp>
      <p:sp>
        <p:nvSpPr>
          <p:cNvPr id="1126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 cost is </a:t>
            </a:r>
            <a:r>
              <a:rPr lang="en-US" alt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allowable</a:t>
            </a:r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 only when the cost complies with the following requirements as defined under </a:t>
            </a:r>
            <a:r>
              <a:rPr lang="en-US" altLang="en-US" sz="23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2 CFR 200.403 and 48 CFR 31.201-2</a:t>
            </a:r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.  </a:t>
            </a:r>
          </a:p>
          <a:p>
            <a:pPr marL="0" indent="0" algn="just">
              <a:buNone/>
            </a:pPr>
            <a:endParaRPr lang="en-US" altLang="en-US" sz="9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algn="just"/>
            <a:r>
              <a:rPr lang="en-US" altLang="en-US" sz="2200" b="1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Reasonable</a:t>
            </a:r>
            <a:r>
              <a:rPr lang="en-US" altLang="en-US" sz="22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 </a:t>
            </a:r>
            <a:r>
              <a:rPr lang="en-US" altLang="en-US" sz="22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as defined under 2 CFR 200.404 or 48 CFR </a:t>
            </a:r>
            <a:r>
              <a:rPr lang="en-US" altLang="en-US" sz="22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31.201-3, </a:t>
            </a:r>
            <a:r>
              <a:rPr lang="en-US" altLang="en-US" sz="22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for For-Profit entities</a:t>
            </a:r>
            <a:r>
              <a:rPr lang="en-US" altLang="en-US" sz="22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.</a:t>
            </a:r>
            <a:endParaRPr lang="en-US" altLang="en-US" sz="9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marL="0" indent="0" algn="just">
              <a:buNone/>
            </a:pPr>
            <a:endParaRPr lang="en-US" altLang="en-US" sz="9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algn="just"/>
            <a:r>
              <a:rPr lang="en-US" altLang="en-US" sz="2200" b="1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Allocable</a:t>
            </a:r>
            <a:r>
              <a:rPr lang="en-US" altLang="en-US" sz="22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 as defined under 2 CFR 200.405 or 48 CFR 31.201-4, for For-Profit entities.</a:t>
            </a:r>
          </a:p>
          <a:p>
            <a:pPr algn="just">
              <a:lnSpc>
                <a:spcPct val="150000"/>
              </a:lnSpc>
            </a:pPr>
            <a:r>
              <a:rPr lang="en-US" altLang="en-US" sz="22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Terms of the Award</a:t>
            </a:r>
          </a:p>
          <a:p>
            <a:pPr algn="just">
              <a:lnSpc>
                <a:spcPct val="150000"/>
              </a:lnSpc>
            </a:pPr>
            <a:r>
              <a:rPr lang="en-US" altLang="en-US" sz="22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Generally Accepted Accounting Principles (GAAP)</a:t>
            </a:r>
          </a:p>
          <a:p>
            <a:pPr algn="just">
              <a:lnSpc>
                <a:spcPct val="150000"/>
              </a:lnSpc>
            </a:pPr>
            <a:r>
              <a:rPr lang="en-US" altLang="en-US" sz="22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Generally Accepted Government Accounting Standards (GAGAS)</a:t>
            </a:r>
          </a:p>
          <a:p>
            <a:pPr algn="just">
              <a:lnSpc>
                <a:spcPct val="150000"/>
              </a:lnSpc>
            </a:pPr>
            <a:r>
              <a:rPr lang="en-US" altLang="en-US" sz="22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Any limitation set forth in 2 CFR 200, Subpart E or 48 CFR 31.201</a:t>
            </a:r>
          </a:p>
          <a:p>
            <a:pPr algn="just"/>
            <a:endParaRPr lang="en-US" altLang="en-US" sz="2800" dirty="0" smtClean="0">
              <a:ea typeface="ヒラギノ角ゴ Pro W3" pitchFamily="19" charset="-128"/>
            </a:endParaRPr>
          </a:p>
          <a:p>
            <a:pPr marL="0" indent="0" algn="just">
              <a:buNone/>
            </a:pPr>
            <a:r>
              <a:rPr lang="en-US" altLang="en-US" sz="2800" dirty="0">
                <a:ea typeface="ヒラギノ角ゴ Pro W3" pitchFamily="19" charset="-128"/>
              </a:rPr>
              <a:t>	</a:t>
            </a:r>
            <a:endParaRPr lang="en-US" altLang="en-US" sz="2800" dirty="0" smtClean="0">
              <a:ea typeface="ヒラギノ角ゴ Pro W3" pitchFamily="1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258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Award Costs: Reasonable &amp; Allocable</a:t>
            </a:r>
            <a:endParaRPr altLang="en-US" dirty="0" smtClean="0">
              <a:ea typeface="ヒラギノ角ゴ Pro W3" pitchFamily="19" charset="-128"/>
            </a:endParaRPr>
          </a:p>
        </p:txBody>
      </p:sp>
      <p:sp>
        <p:nvSpPr>
          <p:cNvPr id="1126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en-US" sz="2400" dirty="0" smtClean="0">
                <a:latin typeface="Calibri" panose="020F0502020204030204" pitchFamily="34" charset="0"/>
                <a:ea typeface="ヒラギノ角ゴ Pro W3" pitchFamily="19" charset="-128"/>
              </a:rPr>
              <a:t>A cost is </a:t>
            </a:r>
            <a:r>
              <a:rPr lang="en-US" altLang="en-US" sz="2400" b="1" dirty="0" smtClean="0">
                <a:latin typeface="Calibri" panose="020F0502020204030204" pitchFamily="34" charset="0"/>
                <a:ea typeface="ヒラギノ角ゴ Pro W3" pitchFamily="19" charset="-128"/>
              </a:rPr>
              <a:t>reasonable</a:t>
            </a:r>
            <a:r>
              <a:rPr lang="en-US" altLang="en-US" sz="2400" dirty="0" smtClean="0">
                <a:latin typeface="Calibri" panose="020F0502020204030204" pitchFamily="34" charset="0"/>
                <a:ea typeface="ヒラギノ角ゴ Pro W3" pitchFamily="19" charset="-128"/>
              </a:rPr>
              <a:t> if in its nature and amount, it does not exceed that which would be incurred by a prudent person in the conduct of business.  </a:t>
            </a:r>
          </a:p>
          <a:p>
            <a:pPr algn="just"/>
            <a:r>
              <a:rPr lang="en-US" sz="2000" dirty="0" smtClean="0">
                <a:latin typeface="Calibri" panose="020F0502020204030204" pitchFamily="34" charset="0"/>
              </a:rPr>
              <a:t>If </a:t>
            </a:r>
            <a:r>
              <a:rPr lang="en-US" sz="2000" dirty="0">
                <a:latin typeface="Calibri" panose="020F0502020204030204" pitchFamily="34" charset="0"/>
              </a:rPr>
              <a:t>an initial review of the </a:t>
            </a:r>
            <a:r>
              <a:rPr lang="en-US" sz="2000" dirty="0" smtClean="0">
                <a:latin typeface="Calibri" panose="020F0502020204030204" pitchFamily="34" charset="0"/>
              </a:rPr>
              <a:t>cost </a:t>
            </a:r>
            <a:r>
              <a:rPr lang="en-US" sz="2000" dirty="0">
                <a:latin typeface="Calibri" panose="020F0502020204030204" pitchFamily="34" charset="0"/>
              </a:rPr>
              <a:t>results in a challenge </a:t>
            </a:r>
            <a:r>
              <a:rPr lang="en-US" sz="2000" dirty="0" smtClean="0">
                <a:latin typeface="Calibri" panose="020F0502020204030204" pitchFamily="34" charset="0"/>
              </a:rPr>
              <a:t>by the contracting officer or the DOE representative, </a:t>
            </a:r>
            <a:r>
              <a:rPr lang="en-US" sz="2000" dirty="0">
                <a:latin typeface="Calibri" panose="020F0502020204030204" pitchFamily="34" charset="0"/>
              </a:rPr>
              <a:t>the burden of proof shall be upon the </a:t>
            </a:r>
            <a:r>
              <a:rPr lang="en-US" sz="2000" dirty="0" smtClean="0">
                <a:latin typeface="Calibri" panose="020F0502020204030204" pitchFamily="34" charset="0"/>
              </a:rPr>
              <a:t>Recipient to establish </a:t>
            </a:r>
            <a:r>
              <a:rPr lang="en-US" sz="2000" dirty="0">
                <a:latin typeface="Calibri" panose="020F0502020204030204" pitchFamily="34" charset="0"/>
              </a:rPr>
              <a:t>that such cost is reasonable</a:t>
            </a:r>
            <a:r>
              <a:rPr lang="en-US" sz="2000" dirty="0" smtClean="0">
                <a:latin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endParaRPr lang="en-US" sz="1400" dirty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altLang="en-US" sz="2400" dirty="0" smtClean="0">
                <a:latin typeface="Calibri" panose="020F0502020204030204" pitchFamily="34" charset="0"/>
                <a:ea typeface="ヒラギノ角ゴ Pro W3" pitchFamily="19" charset="-128"/>
              </a:rPr>
              <a:t>A </a:t>
            </a:r>
            <a:r>
              <a:rPr lang="en-US" altLang="en-US" sz="2400" dirty="0">
                <a:latin typeface="Calibri" panose="020F0502020204030204" pitchFamily="34" charset="0"/>
                <a:ea typeface="ヒラギノ角ゴ Pro W3" pitchFamily="19" charset="-128"/>
              </a:rPr>
              <a:t>cost is </a:t>
            </a:r>
            <a:r>
              <a:rPr lang="en-US" altLang="en-US" sz="2400" b="1" dirty="0">
                <a:latin typeface="Calibri" panose="020F0502020204030204" pitchFamily="34" charset="0"/>
                <a:ea typeface="ヒラギノ角ゴ Pro W3" pitchFamily="19" charset="-128"/>
              </a:rPr>
              <a:t>allocable</a:t>
            </a:r>
            <a:r>
              <a:rPr lang="en-US" altLang="en-US" sz="2400" dirty="0">
                <a:latin typeface="Calibri" panose="020F0502020204030204" pitchFamily="34" charset="0"/>
                <a:ea typeface="ヒラギノ角ゴ Pro W3" pitchFamily="19" charset="-128"/>
              </a:rPr>
              <a:t> to the DOE award if it is (1) incurred specifically for the award; (2) benefits both the Federal award and other work, and can be distributed to them in a reasonable proportion to the benefits received; or (3) is necessary to the overall operation of the business, although a direct relationship to any particular award cannot be </a:t>
            </a:r>
            <a:r>
              <a:rPr lang="en-US" altLang="en-US" sz="2400" dirty="0" smtClean="0">
                <a:latin typeface="Calibri" panose="020F0502020204030204" pitchFamily="34" charset="0"/>
                <a:ea typeface="ヒラギノ角ゴ Pro W3" pitchFamily="19" charset="-128"/>
              </a:rPr>
              <a:t>shown.</a:t>
            </a:r>
          </a:p>
          <a:p>
            <a:pPr marL="0" indent="0" algn="just">
              <a:buNone/>
            </a:pPr>
            <a:endParaRPr lang="en-US" altLang="en-US" sz="1800" dirty="0">
              <a:latin typeface="Calibri" panose="020F0502020204030204" pitchFamily="34" charset="0"/>
              <a:ea typeface="ヒラギノ角ゴ Pro W3" pitchFamily="19" charset="-128"/>
            </a:endParaRPr>
          </a:p>
          <a:p>
            <a:pPr marL="0" indent="0" algn="just">
              <a:buNone/>
            </a:pPr>
            <a:r>
              <a:rPr lang="en-US" altLang="en-US" sz="1400" dirty="0" smtClean="0">
                <a:latin typeface="Calibri" panose="020F0502020204030204" pitchFamily="34" charset="0"/>
                <a:ea typeface="ヒラギノ角ゴ Pro W3" pitchFamily="19" charset="-128"/>
              </a:rPr>
              <a:t>Reference: </a:t>
            </a:r>
            <a:r>
              <a:rPr lang="en-US" altLang="en-US" sz="1400" dirty="0">
                <a:latin typeface="Calibri" panose="020F0502020204030204" pitchFamily="34" charset="0"/>
                <a:ea typeface="ヒラギノ角ゴ Pro W3" pitchFamily="19" charset="-128"/>
              </a:rPr>
              <a:t>2 CFR </a:t>
            </a:r>
            <a:r>
              <a:rPr lang="en-US" altLang="en-US" sz="1400" dirty="0" smtClean="0">
                <a:latin typeface="Calibri" panose="020F0502020204030204" pitchFamily="34" charset="0"/>
                <a:ea typeface="ヒラギノ角ゴ Pro W3" pitchFamily="19" charset="-128"/>
              </a:rPr>
              <a:t>200.404 and 200.405, 48 CFR 31.201-3 and 31.201-4 for For-Profit Entities</a:t>
            </a:r>
            <a:endParaRPr lang="en-US" altLang="en-US" sz="1400" dirty="0">
              <a:latin typeface="Calibri" panose="020F0502020204030204" pitchFamily="34" charset="0"/>
              <a:ea typeface="ヒラギノ角ゴ Pro W3" pitchFamily="19" charset="-128"/>
            </a:endParaRPr>
          </a:p>
          <a:p>
            <a:pPr marL="0" indent="0" algn="just">
              <a:buNone/>
            </a:pPr>
            <a:endParaRPr lang="en-US" altLang="en-US" sz="2800" dirty="0" smtClean="0">
              <a:ea typeface="ヒラギノ角ゴ Pro W3" pitchFamily="1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934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Award Costs: Unallowable</a:t>
            </a:r>
            <a:endParaRPr altLang="en-US" dirty="0" smtClean="0">
              <a:ea typeface="ヒラギノ角ゴ Pro W3" pitchFamily="19" charset="-128"/>
            </a:endParaRPr>
          </a:p>
        </p:txBody>
      </p:sp>
      <p:sp>
        <p:nvSpPr>
          <p:cNvPr id="1126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The Accounting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S</a:t>
            </a:r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ystem must exclude, from costs charged to Federal awards, any and all amounts which are not allowable under 2 CFR 200, Section E or 48 CFR 31.205, and other award provisions.</a:t>
            </a:r>
          </a:p>
          <a:p>
            <a:pPr marL="0" indent="0" algn="just">
              <a:buNone/>
            </a:pPr>
            <a:endParaRPr lang="en-US" altLang="en-US" sz="12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algn="just"/>
            <a:r>
              <a:rPr lang="en-US" altLang="en-US" sz="24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Unallowable costs need to be identified and excluded </a:t>
            </a:r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from any </a:t>
            </a:r>
            <a:r>
              <a:rPr lang="en-US" altLang="en-US" sz="24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billings, claims, and proposals applicable to a Federal award</a:t>
            </a:r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.</a:t>
            </a:r>
          </a:p>
          <a:p>
            <a:pPr algn="just"/>
            <a:endParaRPr lang="en-US" altLang="en-US" sz="2400" dirty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algn="just"/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Recipients need written policies to identify the procedures the organization’s System uses to exclude unallowable costs.</a:t>
            </a:r>
          </a:p>
          <a:p>
            <a:pPr algn="just"/>
            <a:endParaRPr lang="en-US" altLang="en-US" sz="2800" dirty="0" smtClean="0">
              <a:ea typeface="ヒラギノ角ゴ Pro W3" pitchFamily="19" charset="-128"/>
            </a:endParaRPr>
          </a:p>
          <a:p>
            <a:pPr marL="0" indent="0" algn="just">
              <a:buNone/>
            </a:pPr>
            <a:r>
              <a:rPr lang="en-US" altLang="en-US" sz="1200" dirty="0" smtClean="0">
                <a:ea typeface="ヒラギノ角ゴ Pro W3" pitchFamily="19" charset="-128"/>
              </a:rPr>
              <a:t>	</a:t>
            </a:r>
            <a:endParaRPr lang="en-US" altLang="en-US" sz="2800" dirty="0" smtClean="0">
              <a:ea typeface="ヒラギノ角ゴ Pro W3" pitchFamily="19" charset="-128"/>
            </a:endParaRPr>
          </a:p>
          <a:p>
            <a:pPr marL="0" indent="0" algn="just">
              <a:buNone/>
            </a:pPr>
            <a:r>
              <a:rPr lang="en-US" altLang="en-US" sz="2800" dirty="0">
                <a:ea typeface="ヒラギノ角ゴ Pro W3" pitchFamily="19" charset="-128"/>
              </a:rPr>
              <a:t>	</a:t>
            </a:r>
            <a:endParaRPr lang="en-US" altLang="en-US" sz="2800" dirty="0" smtClean="0">
              <a:ea typeface="ヒラギノ角ゴ Pro W3" pitchFamily="1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377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Labor System:  Timekeeping</a:t>
            </a:r>
            <a:endParaRPr altLang="en-US" dirty="0" smtClean="0">
              <a:ea typeface="ヒラギノ角ゴ Pro W3" pitchFamily="19" charset="-128"/>
            </a:endParaRPr>
          </a:p>
        </p:txBody>
      </p:sp>
      <p:sp>
        <p:nvSpPr>
          <p:cNvPr id="1126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The tracking of labor within the Accounting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S</a:t>
            </a:r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ystem requires the following:</a:t>
            </a:r>
          </a:p>
          <a:p>
            <a:pPr marL="0" indent="0" algn="just">
              <a:buNone/>
            </a:pPr>
            <a:endParaRPr lang="en-US" altLang="en-US" sz="9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algn="just"/>
            <a:r>
              <a:rPr lang="en-US" altLang="en-US" sz="22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 timekeeping system that identifies employees’ labor by intermediate or final cost objectives.  Labor hours are attributable to specific tasks associated with the DOE Award.</a:t>
            </a:r>
            <a:endParaRPr lang="en-US" altLang="en-US" sz="2200" b="1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marL="0" indent="0" algn="just">
              <a:buNone/>
            </a:pPr>
            <a:endParaRPr lang="en-US" altLang="en-US" sz="22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algn="just"/>
            <a:r>
              <a:rPr lang="en-US" altLang="en-US" sz="22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 labor distribution system that charges direct and indirect labor to the appropriate cost objectives.   All </a:t>
            </a:r>
            <a:r>
              <a:rPr lang="en-US" altLang="en-US" sz="22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employees' time</a:t>
            </a:r>
            <a:r>
              <a:rPr lang="en-US" altLang="en-US" sz="22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, </a:t>
            </a:r>
            <a:r>
              <a:rPr lang="en-US" altLang="en-US" sz="22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direct </a:t>
            </a:r>
            <a:r>
              <a:rPr lang="en-US" altLang="en-US" sz="2200" dirty="0" smtClean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and indirect</a:t>
            </a:r>
            <a:r>
              <a:rPr lang="en-US" altLang="en-US" sz="2200" dirty="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9" charset="-128"/>
              </a:rPr>
              <a:t>, must be accounted for daily, by the work activity being performed. If the charges are to indirect, they must be allocated in a logical and consistent manner.</a:t>
            </a:r>
            <a:endParaRPr lang="en-US" altLang="en-US" sz="2200" b="1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algn="just"/>
            <a:endParaRPr lang="en-US" altLang="en-US" sz="28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algn="just"/>
            <a:endParaRPr lang="en-US" altLang="en-US" sz="2800" dirty="0" smtClean="0">
              <a:ea typeface="ヒラギノ角ゴ Pro W3" pitchFamily="19" charset="-128"/>
            </a:endParaRPr>
          </a:p>
          <a:p>
            <a:pPr marL="0" indent="0" algn="just">
              <a:buNone/>
            </a:pPr>
            <a:r>
              <a:rPr lang="en-US" altLang="en-US" sz="1200" dirty="0" smtClean="0">
                <a:ea typeface="ヒラギノ角ゴ Pro W3" pitchFamily="19" charset="-128"/>
              </a:rPr>
              <a:t>	</a:t>
            </a:r>
            <a:endParaRPr lang="en-US" altLang="en-US" sz="2800" dirty="0" smtClean="0">
              <a:ea typeface="ヒラギノ角ゴ Pro W3" pitchFamily="19" charset="-128"/>
            </a:endParaRPr>
          </a:p>
          <a:p>
            <a:pPr marL="0" indent="0" algn="just">
              <a:buNone/>
            </a:pPr>
            <a:r>
              <a:rPr lang="en-US" altLang="en-US" sz="2800" dirty="0">
                <a:ea typeface="ヒラギノ角ゴ Pro W3" pitchFamily="19" charset="-128"/>
              </a:rPr>
              <a:t>	</a:t>
            </a:r>
            <a:endParaRPr lang="en-US" altLang="en-US" sz="2800" dirty="0" smtClean="0">
              <a:ea typeface="ヒラギノ角ゴ Pro W3" pitchFamily="1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518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Labor System:  Timekeeping</a:t>
            </a:r>
            <a:endParaRPr altLang="en-US" dirty="0" smtClean="0">
              <a:ea typeface="ヒラギノ角ゴ Pro W3" pitchFamily="19" charset="-128"/>
            </a:endParaRPr>
          </a:p>
        </p:txBody>
      </p:sp>
      <p:sp>
        <p:nvSpPr>
          <p:cNvPr id="1126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algn="just"/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Labor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should be charged to intermediate and final cost objectives based on a timekeeping document (paper or electronic timecards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) and should be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completed and certified by the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employees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and approved by the employees’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supervisors.  Timekeeping documents cannot be retroactively adjusted.</a:t>
            </a:r>
          </a:p>
          <a:p>
            <a:pPr marL="0" indent="0" algn="just">
              <a:buNone/>
            </a:pPr>
            <a:endParaRPr lang="en-US" sz="1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Employees should fill out timesheet on a daily basis and include all hours worked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including uncompensated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overtime. </a:t>
            </a:r>
            <a:endParaRPr lang="en-US" sz="2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1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Labor cost distribution records should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be reconcilable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to payroll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records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;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and labor distribution records should trace to and from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job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cost ledger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to general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ledger accounts. </a:t>
            </a:r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endParaRPr lang="en-US" altLang="en-US" sz="24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pitchFamily="19" charset="-128"/>
            </a:endParaRPr>
          </a:p>
          <a:p>
            <a:pPr marL="0" indent="0" algn="just">
              <a:buNone/>
            </a:pPr>
            <a:r>
              <a:rPr lang="en-US" altLang="en-US" sz="1200" dirty="0" smtClean="0">
                <a:ea typeface="ヒラギノ角ゴ Pro W3" pitchFamily="19" charset="-128"/>
              </a:rPr>
              <a:t>	</a:t>
            </a:r>
            <a:endParaRPr lang="en-US" altLang="en-US" sz="2800" dirty="0" smtClean="0">
              <a:ea typeface="ヒラギノ角ゴ Pro W3" pitchFamily="19" charset="-128"/>
            </a:endParaRPr>
          </a:p>
          <a:p>
            <a:pPr marL="0" indent="0" algn="just">
              <a:buNone/>
            </a:pPr>
            <a:r>
              <a:rPr lang="en-US" altLang="en-US" sz="2800" dirty="0">
                <a:ea typeface="ヒラギノ角ゴ Pro W3" pitchFamily="19" charset="-128"/>
              </a:rPr>
              <a:t>	</a:t>
            </a:r>
            <a:endParaRPr lang="en-US" altLang="en-US" sz="2800" dirty="0" smtClean="0">
              <a:ea typeface="ヒラギノ角ゴ Pro W3" pitchFamily="1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315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Additional Information:  Common Deficiencies</a:t>
            </a:r>
            <a:endParaRPr altLang="en-US" dirty="0" smtClean="0">
              <a:ea typeface="ヒラギノ角ゴ Pro W3" pitchFamily="19" charset="-128"/>
            </a:endParaRPr>
          </a:p>
        </p:txBody>
      </p:sp>
      <p:sp>
        <p:nvSpPr>
          <p:cNvPr id="1126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DOE requires management reviews or internal audits of the accounting system to ensure compliance with the Recipient’s established policies, procedures and accounting practices.</a:t>
            </a:r>
          </a:p>
          <a:p>
            <a:pPr marL="0" indent="0" algn="just">
              <a:buNone/>
            </a:pPr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Common Deficiencies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from review or audit include: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Failure to properly segregate direct and indirect costs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Improper timekeeping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Failure to exclude unallowable costs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Failure to make interim determination of costs charged to Federal awards through routine posting to accounts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Non-compliance with the DOE Award Terms &amp; Conditions or reporting requirements 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(e.g. Annual Incurred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ost Proposals and Independent Audits)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7482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19" charset="-128"/>
              </a:rPr>
              <a:t>Additional Information:  DCAA</a:t>
            </a:r>
            <a:endParaRPr altLang="en-US" dirty="0" smtClean="0">
              <a:ea typeface="ヒラギノ角ゴ Pro W3" pitchFamily="19" charset="-128"/>
            </a:endParaRPr>
          </a:p>
        </p:txBody>
      </p:sp>
      <p:sp>
        <p:nvSpPr>
          <p:cNvPr id="11266" name="Content Placeholder 16"/>
          <p:cNvSpPr>
            <a:spLocks noGrp="1"/>
          </p:cNvSpPr>
          <p:nvPr>
            <p:ph sz="quarter" idx="10"/>
          </p:nvPr>
        </p:nvSpPr>
        <p:spPr>
          <a:xfrm>
            <a:off x="358775" y="1046163"/>
            <a:ext cx="8426450" cy="5370512"/>
          </a:xfrm>
        </p:spPr>
        <p:txBody>
          <a:bodyPr/>
          <a:lstStyle/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 smtClean="0">
                <a:latin typeface="Calibri" panose="020F0502020204030204" pitchFamily="34" charset="0"/>
              </a:rPr>
              <a:t>The DOE </a:t>
            </a:r>
            <a:r>
              <a:rPr lang="en-US" sz="2800" dirty="0">
                <a:latin typeface="Calibri" panose="020F0502020204030204" pitchFamily="34" charset="0"/>
              </a:rPr>
              <a:t>utilizes the Audit Standards </a:t>
            </a:r>
            <a:r>
              <a:rPr lang="en-US" sz="2800" dirty="0" smtClean="0">
                <a:latin typeface="Calibri" panose="020F0502020204030204" pitchFamily="34" charset="0"/>
              </a:rPr>
              <a:t>identified </a:t>
            </a:r>
            <a:r>
              <a:rPr lang="en-US" sz="2800" dirty="0">
                <a:latin typeface="Calibri" panose="020F0502020204030204" pitchFamily="34" charset="0"/>
              </a:rPr>
              <a:t>by the Defense Contract Audit Agency (DCAA); therefore, if </a:t>
            </a:r>
            <a:r>
              <a:rPr lang="en-US" sz="2800" dirty="0" smtClean="0">
                <a:latin typeface="Calibri" panose="020F0502020204030204" pitchFamily="34" charset="0"/>
              </a:rPr>
              <a:t>Recipients of a DOE Award identify as </a:t>
            </a:r>
            <a:r>
              <a:rPr lang="en-US" sz="2800" dirty="0">
                <a:latin typeface="Calibri" panose="020F0502020204030204" pitchFamily="34" charset="0"/>
              </a:rPr>
              <a:t>a for-profit or non-profit corporate entity, and </a:t>
            </a:r>
            <a:r>
              <a:rPr lang="en-US" sz="2800" dirty="0" smtClean="0">
                <a:latin typeface="Calibri" panose="020F0502020204030204" pitchFamily="34" charset="0"/>
              </a:rPr>
              <a:t>do </a:t>
            </a:r>
            <a:r>
              <a:rPr lang="en-US" sz="2800" dirty="0">
                <a:latin typeface="Calibri" panose="020F0502020204030204" pitchFamily="34" charset="0"/>
              </a:rPr>
              <a:t>not currently have a recognized Cognizant Federal </a:t>
            </a:r>
            <a:r>
              <a:rPr lang="en-US" sz="2800" dirty="0" smtClean="0">
                <a:latin typeface="Calibri" panose="020F0502020204030204" pitchFamily="34" charset="0"/>
              </a:rPr>
              <a:t>Agency, </a:t>
            </a:r>
            <a:r>
              <a:rPr lang="en-US" sz="2800" dirty="0">
                <a:latin typeface="Calibri" panose="020F0502020204030204" pitchFamily="34" charset="0"/>
              </a:rPr>
              <a:t>it is </a:t>
            </a:r>
            <a:r>
              <a:rPr lang="en-US" sz="2800" dirty="0" smtClean="0">
                <a:latin typeface="Calibri" panose="020F0502020204030204" pitchFamily="34" charset="0"/>
              </a:rPr>
              <a:t>recommended the Recipient review </a:t>
            </a: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i="1" dirty="0">
                <a:latin typeface="Calibri" panose="020F0502020204030204" pitchFamily="34" charset="0"/>
              </a:rPr>
              <a:t>Guidance</a:t>
            </a:r>
            <a:r>
              <a:rPr lang="en-US" sz="2800" dirty="0">
                <a:latin typeface="Calibri" panose="020F0502020204030204" pitchFamily="34" charset="0"/>
              </a:rPr>
              <a:t> and </a:t>
            </a:r>
            <a:r>
              <a:rPr lang="en-US" sz="2800" i="1" dirty="0">
                <a:latin typeface="Calibri" panose="020F0502020204030204" pitchFamily="34" charset="0"/>
              </a:rPr>
              <a:t>Checklist &amp; Tools</a:t>
            </a:r>
            <a:r>
              <a:rPr lang="en-US" sz="2800" dirty="0">
                <a:latin typeface="Calibri" panose="020F0502020204030204" pitchFamily="34" charset="0"/>
              </a:rPr>
              <a:t> under the DCAA Website at </a:t>
            </a:r>
            <a:r>
              <a:rPr lang="en-US" sz="2800" u="sng" dirty="0" smtClean="0">
                <a:latin typeface="Calibri" panose="020F0502020204030204" pitchFamily="34" charset="0"/>
                <a:hlinkClick r:id="rId2"/>
              </a:rPr>
              <a:t>www.dcaa.mil</a:t>
            </a:r>
            <a:r>
              <a:rPr lang="en-US" sz="2800" dirty="0">
                <a:latin typeface="Calibri" panose="020F0502020204030204" pitchFamily="34" charset="0"/>
              </a:rPr>
              <a:t>. </a:t>
            </a:r>
            <a:endParaRPr lang="en-US" sz="2800" dirty="0" smtClean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2285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ERE PPT">
  <a:themeElements>
    <a:clrScheme name="EERE 2017">
      <a:dk1>
        <a:srgbClr val="000000"/>
      </a:dk1>
      <a:lt1>
        <a:sysClr val="window" lastClr="FFFFFF"/>
      </a:lt1>
      <a:dk2>
        <a:srgbClr val="5E6A7B"/>
      </a:dk2>
      <a:lt2>
        <a:srgbClr val="EEECE1"/>
      </a:lt2>
      <a:accent1>
        <a:srgbClr val="6ABC45"/>
      </a:accent1>
      <a:accent2>
        <a:srgbClr val="FFCB06"/>
      </a:accent2>
      <a:accent3>
        <a:srgbClr val="00A8DF"/>
      </a:accent3>
      <a:accent4>
        <a:srgbClr val="005C82"/>
      </a:accent4>
      <a:accent5>
        <a:srgbClr val="017A3E"/>
      </a:accent5>
      <a:accent6>
        <a:srgbClr val="E27225"/>
      </a:accent6>
      <a:hlink>
        <a:srgbClr val="017A3E"/>
      </a:hlink>
      <a:folHlink>
        <a:srgbClr val="5E6A71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12BCF3CBCEF0418BC399BC62728A01" ma:contentTypeVersion="3" ma:contentTypeDescription="Create a new document." ma:contentTypeScope="" ma:versionID="d24478078a29f02f341eab07aaee5add">
  <xsd:schema xmlns:xsd="http://www.w3.org/2001/XMLSchema" xmlns:xs="http://www.w3.org/2001/XMLSchema" xmlns:p="http://schemas.microsoft.com/office/2006/metadata/properties" xmlns:ns2="091aa42b-1190-4818-86bb-4218998e500a" targetNamespace="http://schemas.microsoft.com/office/2006/metadata/properties" ma:root="true" ma:fieldsID="c9928f560741cabfd29856d24dbd5834" ns2:_="">
    <xsd:import namespace="091aa42b-1190-4818-86bb-4218998e50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aa42b-1190-4818-86bb-4218998e50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FB1471-D08F-4061-B6FB-6F1188B14C8D}"/>
</file>

<file path=customXml/itemProps2.xml><?xml version="1.0" encoding="utf-8"?>
<ds:datastoreItem xmlns:ds="http://schemas.openxmlformats.org/officeDocument/2006/customXml" ds:itemID="{BB94AA31-C5FC-4086-B56E-9E2C0D905F23}"/>
</file>

<file path=customXml/itemProps3.xml><?xml version="1.0" encoding="utf-8"?>
<ds:datastoreItem xmlns:ds="http://schemas.openxmlformats.org/officeDocument/2006/customXml" ds:itemID="{C9878E0A-3A31-42A3-997C-08B40705B741}"/>
</file>

<file path=docProps/app.xml><?xml version="1.0" encoding="utf-8"?>
<Properties xmlns="http://schemas.openxmlformats.org/officeDocument/2006/extended-properties" xmlns:vt="http://schemas.openxmlformats.org/officeDocument/2006/docPropsVTypes">
  <Template>EERE PPT</Template>
  <TotalTime>1366</TotalTime>
  <Words>1129</Words>
  <Application>Microsoft Office PowerPoint</Application>
  <PresentationFormat>On-screen Show (4:3)</PresentationFormat>
  <Paragraphs>122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MS PGothic</vt:lpstr>
      <vt:lpstr>MS PGothic</vt:lpstr>
      <vt:lpstr>Arial</vt:lpstr>
      <vt:lpstr>Calibri</vt:lpstr>
      <vt:lpstr>Courier New</vt:lpstr>
      <vt:lpstr>Franklin Gothic Book</vt:lpstr>
      <vt:lpstr>Franklin Gothic Medium</vt:lpstr>
      <vt:lpstr>Times New Roman</vt:lpstr>
      <vt:lpstr>Wingdings</vt:lpstr>
      <vt:lpstr>ヒラギノ角ゴ Pro W3</vt:lpstr>
      <vt:lpstr>EERE PPT</vt:lpstr>
      <vt:lpstr>PowerPoint Presentation</vt:lpstr>
      <vt:lpstr>Accounting System Requirements</vt:lpstr>
      <vt:lpstr>Pre-Selection</vt:lpstr>
      <vt:lpstr>Post-Selection: Accounting System Checklist</vt:lpstr>
      <vt:lpstr>Post-Selection: Accounting System Checklist</vt:lpstr>
      <vt:lpstr>Acceptable Accounting System</vt:lpstr>
      <vt:lpstr>Cost Allocation:  Direct vs. Indirect</vt:lpstr>
      <vt:lpstr>Award Costs: Allowable</vt:lpstr>
      <vt:lpstr>Award Costs: Reasonable &amp; Allocable</vt:lpstr>
      <vt:lpstr>Award Costs: Unallowable</vt:lpstr>
      <vt:lpstr>Labor System:  Timekeeping</vt:lpstr>
      <vt:lpstr>Labor System:  Timekeeping</vt:lpstr>
      <vt:lpstr>Additional Information:  Common Deficiencies</vt:lpstr>
      <vt:lpstr>Additional Information:  DCAA</vt:lpstr>
    </vt:vector>
  </TitlesOfParts>
  <Company>U.S. Department of Energy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Green version of the EERE PowerPoint template, for use with PowerPoint 2007.</dc:subject>
  <dc:creator>Hellmann, Carol</dc:creator>
  <cp:lastModifiedBy>Cash, James</cp:lastModifiedBy>
  <cp:revision>88</cp:revision>
  <dcterms:created xsi:type="dcterms:W3CDTF">2017-07-06T17:41:38Z</dcterms:created>
  <dcterms:modified xsi:type="dcterms:W3CDTF">2017-12-13T22:14:46Z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0x0101009712BCF3CBCEF0418BC399BC62728A01</vt:lpwstr>
  </property>
</Properties>
</file>